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80" r:id="rId3"/>
    <p:sldId id="257" r:id="rId4"/>
    <p:sldId id="258" r:id="rId5"/>
    <p:sldId id="269" r:id="rId6"/>
    <p:sldId id="271" r:id="rId7"/>
    <p:sldId id="293" r:id="rId8"/>
    <p:sldId id="294" r:id="rId9"/>
    <p:sldId id="295" r:id="rId10"/>
    <p:sldId id="290" r:id="rId11"/>
    <p:sldId id="291" r:id="rId12"/>
    <p:sldId id="281" r:id="rId13"/>
    <p:sldId id="298" r:id="rId14"/>
    <p:sldId id="299" r:id="rId15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  <a:srgbClr val="E828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7" autoAdjust="0"/>
  </p:normalViewPr>
  <p:slideViewPr>
    <p:cSldViewPr snapToGrid="0" snapToObjects="1">
      <p:cViewPr varScale="1">
        <p:scale>
          <a:sx n="90" d="100"/>
          <a:sy n="90" d="100"/>
        </p:scale>
        <p:origin x="590" y="1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B97D-7810-48D5-AC19-4911C764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14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25D69-9F55-4CDE-8200-1659262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</a:t>
            </a:r>
            <a:r>
              <a:rPr lang="en-US" dirty="0" err="1"/>
              <a:t>spiritualityhealth.com</a:t>
            </a:r>
            <a:r>
              <a:rPr lang="en-US" dirty="0"/>
              <a:t>/articles/2018/03/14/forging-a-healing-path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25D69-9F55-4CDE-8200-1659262F1A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9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</a:t>
            </a:r>
            <a:r>
              <a:rPr lang="en-US" dirty="0" err="1"/>
              <a:t>fistfuloftalent.com</a:t>
            </a:r>
            <a:r>
              <a:rPr lang="en-US" dirty="0"/>
              <a:t>/2017/12/ready-generation-</a:t>
            </a:r>
            <a:r>
              <a:rPr lang="en-US" dirty="0" err="1"/>
              <a:t>alpha.html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25D69-9F55-4CDE-8200-1659262F1A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CBD76-3923-4FBB-859B-C0F6B19D9B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00659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</a:p>
        </p:txBody>
      </p:sp>
    </p:spTree>
    <p:extLst>
      <p:ext uri="{BB962C8B-B14F-4D97-AF65-F5344CB8AC3E}">
        <p14:creationId xmlns:p14="http://schemas.microsoft.com/office/powerpoint/2010/main" val="229617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79EA1-3880-4A99-AE49-953E0DD36DC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7830" y="4767263"/>
            <a:ext cx="1730326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0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B0901-C29A-443C-B2C2-F90DD7E5CB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924318" y="4767263"/>
            <a:ext cx="216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</a:p>
        </p:txBody>
      </p:sp>
    </p:spTree>
    <p:extLst>
      <p:ext uri="{BB962C8B-B14F-4D97-AF65-F5344CB8AC3E}">
        <p14:creationId xmlns:p14="http://schemas.microsoft.com/office/powerpoint/2010/main" val="72999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F4E2-D404-4106-8F22-8F8DB5150A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3B320-D9A2-461C-AC78-C199F421F6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86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99865-5BCB-4093-8B04-B474A6C18CD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2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B726-88CC-44CE-87E7-6A7295BF65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09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339EF-933D-4AF2-878A-252C9443D2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54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07221" y="4806718"/>
            <a:ext cx="2240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</a:p>
        </p:txBody>
      </p:sp>
    </p:spTree>
    <p:extLst>
      <p:ext uri="{BB962C8B-B14F-4D97-AF65-F5344CB8AC3E}">
        <p14:creationId xmlns:p14="http://schemas.microsoft.com/office/powerpoint/2010/main" val="362683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DAA72-9359-43FF-B3F6-D7078F992FE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1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4F63A-9E47-4851-A9FA-46D6D389B8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5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F7FC2-EBB1-42DF-A791-67239AE450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C46A-9D23-4395-8A92-FBE3CBD075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946" y="460915"/>
            <a:ext cx="8250044" cy="1711597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2060"/>
                </a:solidFill>
              </a:rPr>
              <a:t>Chapter 14</a:t>
            </a:r>
            <a:br>
              <a:rPr lang="en-US" sz="3100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Conclusions: The Future of Wellness Management in Foodservice, Hospitality, and Tourism Businesses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693" y="2542477"/>
            <a:ext cx="8430321" cy="13530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</a:t>
            </a:r>
            <a:r>
              <a:rPr lang="en-US" sz="2400" b="1" dirty="0">
                <a:solidFill>
                  <a:srgbClr val="002060"/>
                </a:solidFill>
              </a:rPr>
              <a:t>. Bendegul </a:t>
            </a:r>
            <a:r>
              <a:rPr lang="en-US" sz="2400" b="1" dirty="0" smtClean="0">
                <a:solidFill>
                  <a:srgbClr val="002060"/>
                </a:solidFill>
              </a:rPr>
              <a:t>Okumus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Heather Linton Kelly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Crises, Disasters, and Pandemics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007" y="1059179"/>
            <a:ext cx="8459364" cy="3933766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Short-Term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</a:rPr>
              <a:t>People are likely to cancel or postpone upcoming trips to wellness destinations or facilities, to lessen their risk of exposure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</a:rPr>
              <a:t>May move their plans to a closer facility, such as a local spa or retreat center, or may simply stay home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</a:rPr>
              <a:t>Wellness businesses need to communicate with their clientele, offer incentives to postpone their trip rather than cancel it completely, and move their offerings online whenever possible</a:t>
            </a:r>
          </a:p>
          <a:p>
            <a:r>
              <a:rPr lang="en-US" sz="2200" dirty="0">
                <a:solidFill>
                  <a:srgbClr val="002060"/>
                </a:solidFill>
              </a:rPr>
              <a:t>Longer-Term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</a:rPr>
              <a:t>People will continue to travel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</a:rPr>
              <a:t>May focus more on ongoing wellness initiatives like boosting their immune systems and improving their overall health to protect themselves in case of future pandemics</a:t>
            </a:r>
          </a:p>
          <a:p>
            <a:pPr lvl="1"/>
            <a:r>
              <a:rPr lang="en-US" sz="1700" dirty="0">
                <a:solidFill>
                  <a:srgbClr val="002060"/>
                </a:solidFill>
              </a:rPr>
              <a:t>Continue practicing social distancing by traveling to wellness places with fewer people</a:t>
            </a:r>
          </a:p>
          <a:p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4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23" y="914400"/>
            <a:ext cx="8590155" cy="368022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EVEN Hotels offers travelers a way to stay happy and healthy when they are away from home.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This textbook has discussed: Primary and Secondary Wellness Travel, Identifying a Destination’s Unique Wellness Offerings, Customization and Personalization, Wellness Food, Wellness Spas and Hot Springs, Wellness Events, and Workplace Wellness.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silent generation was born before 1945, Baby Boomers were born between 1946 and 1964, and Generation X was born between 1965 and 1979.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These three generations are considered tradition travelers. 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2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8530683" cy="399957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Gen X women are looking for respite from their hectic lives.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Generation Y is born between 1980 and 1994.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This generation is looking for authentic, connected, and dynamic experiences.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Generation Z was born between 1995 and 2010.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This generation has a more holistic view of health.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Bleisure</a:t>
            </a:r>
            <a:r>
              <a:rPr lang="en-US" sz="2000" dirty="0">
                <a:solidFill>
                  <a:srgbClr val="002060"/>
                </a:solidFill>
              </a:rPr>
              <a:t> travel is when travelers mix business trips with leisure.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Generation Alpha is born starting in 2011 and will approximately end in 2025.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This generation tends to expect instant gratification and is selfish. 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Overtourism</a:t>
            </a:r>
            <a:r>
              <a:rPr lang="en-US" sz="2000" dirty="0">
                <a:solidFill>
                  <a:srgbClr val="002060"/>
                </a:solidFill>
              </a:rPr>
              <a:t> is too many visitors overwhelming and ruining a particular destination.</a:t>
            </a:r>
          </a:p>
        </p:txBody>
      </p:sp>
    </p:spTree>
    <p:extLst>
      <p:ext uri="{BB962C8B-B14F-4D97-AF65-F5344CB8AC3E}">
        <p14:creationId xmlns:p14="http://schemas.microsoft.com/office/powerpoint/2010/main" val="237430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28" y="914400"/>
            <a:ext cx="8363412" cy="368022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Digital detoxing is when people take a break from social media and electronic devices.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Sustainable travel is finding a way that tourism can be maintained long-term without harming natural and cultural environments.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Pandemics, especially widespread ones like COVID-19, can cause the hospitality industry and tourism to come to a halt and can affect wellness tourism and travel as a result.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6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Describe what wellness programs and offerings EVEN Hotels provide to its guests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Draw conclusions from previous chapters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Discuss current and future generations’ expectations from health and wellness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Offer discussions on future of wellness concepts</a:t>
            </a:r>
          </a:p>
        </p:txBody>
      </p:sp>
    </p:spTree>
    <p:extLst>
      <p:ext uri="{BB962C8B-B14F-4D97-AF65-F5344CB8AC3E}">
        <p14:creationId xmlns:p14="http://schemas.microsoft.com/office/powerpoint/2010/main" val="186083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0067" b="13714"/>
          <a:stretch/>
        </p:blipFill>
        <p:spPr>
          <a:xfrm>
            <a:off x="0" y="576940"/>
            <a:ext cx="9144000" cy="4038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478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Case Study: EVEN Hotels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4837368"/>
            <a:ext cx="8204478" cy="4865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Click to watch EVEN Hotels Brand Highlight: https://www.youtube.com/watch?v=HTl76bdcqJE</a:t>
            </a:r>
          </a:p>
        </p:txBody>
      </p:sp>
    </p:spTree>
    <p:extLst>
      <p:ext uri="{BB962C8B-B14F-4D97-AF65-F5344CB8AC3E}">
        <p14:creationId xmlns:p14="http://schemas.microsoft.com/office/powerpoint/2010/main" val="206729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05979"/>
            <a:ext cx="8269287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Revisiting Wellness Management Concepts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62718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Primary and Secondary Wellness Travel</a:t>
            </a:r>
          </a:p>
          <a:p>
            <a:r>
              <a:rPr lang="en-US" sz="2200" dirty="0">
                <a:solidFill>
                  <a:srgbClr val="002060"/>
                </a:solidFill>
              </a:rPr>
              <a:t>Identifying a Destination’s Unique Wellness Offerings</a:t>
            </a:r>
          </a:p>
          <a:p>
            <a:r>
              <a:rPr lang="en-US" sz="2200" dirty="0">
                <a:solidFill>
                  <a:srgbClr val="002060"/>
                </a:solidFill>
              </a:rPr>
              <a:t>Customization and Personalization</a:t>
            </a:r>
          </a:p>
          <a:p>
            <a:r>
              <a:rPr lang="en-US" sz="2200" dirty="0">
                <a:solidFill>
                  <a:srgbClr val="002060"/>
                </a:solidFill>
              </a:rPr>
              <a:t>Wellness Food</a:t>
            </a:r>
          </a:p>
          <a:p>
            <a:r>
              <a:rPr lang="en-US" sz="2200" dirty="0">
                <a:solidFill>
                  <a:srgbClr val="002060"/>
                </a:solidFill>
              </a:rPr>
              <a:t>Wellness Spas and Hot Springs</a:t>
            </a:r>
          </a:p>
          <a:p>
            <a:r>
              <a:rPr lang="en-US" sz="2200" dirty="0">
                <a:solidFill>
                  <a:srgbClr val="002060"/>
                </a:solidFill>
              </a:rPr>
              <a:t>Wellness Events</a:t>
            </a:r>
          </a:p>
          <a:p>
            <a:r>
              <a:rPr lang="en-US" sz="2200" dirty="0">
                <a:solidFill>
                  <a:srgbClr val="002060"/>
                </a:solidFill>
              </a:rPr>
              <a:t>Workplace Wellness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114" y="2134915"/>
            <a:ext cx="3991407" cy="26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6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Current and Future Generations’ Expectations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from Health and Wellness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</a:rPr>
              <a:t>Silent Generation (born before 1945)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</a:rPr>
              <a:t>Baby Boomers (born approximately 1946-1964)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</a:rPr>
              <a:t>Generation X (born approximately 1965-1979)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Still active travelers and currently make up around one third of the global population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More traditional travelers, often looking for standardized itineraries and guided tours, but have their own unique needs and preferences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Gen X women in particular are looking for a respite from their hectic lives on a relaxing retreat involving activities like meditation, mindfulness, spa treatments, yoga, healthy eating and outdoor activities</a:t>
            </a:r>
          </a:p>
        </p:txBody>
      </p:sp>
    </p:spTree>
    <p:extLst>
      <p:ext uri="{BB962C8B-B14F-4D97-AF65-F5344CB8AC3E}">
        <p14:creationId xmlns:p14="http://schemas.microsoft.com/office/powerpoint/2010/main" val="72163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Current and Future Generations’ Expectations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from Health and Wellness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Generation Y / Millennials (born between 1980-1994)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Approx. 1.75 billion members globally and 73 million in the U.S.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Want experiences that are ‘Authentic,’ ‘Connected,’ and ‘Dynamic’</a:t>
            </a:r>
          </a:p>
          <a:p>
            <a:r>
              <a:rPr lang="en-US" sz="2000" dirty="0">
                <a:solidFill>
                  <a:srgbClr val="002060"/>
                </a:solidFill>
              </a:rPr>
              <a:t>Want to be more like the “idealized versions” of themselves that they portray on social media, and look for social validation through peer responses to their posts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May be </a:t>
            </a:r>
            <a:r>
              <a:rPr lang="en-US" sz="2000" i="1" dirty="0">
                <a:solidFill>
                  <a:srgbClr val="002060"/>
                </a:solidFill>
              </a:rPr>
              <a:t>less</a:t>
            </a:r>
            <a:r>
              <a:rPr lang="en-US" sz="2000" dirty="0">
                <a:solidFill>
                  <a:srgbClr val="002060"/>
                </a:solidFill>
              </a:rPr>
              <a:t> healthy than Gen X was at the same age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Want to attend a retreat with a famous fitness influencer, guided meditation practice with a spiritual leader, forest bathing in a remote location, challenging hikes and hot springs, and other unique experiences</a:t>
            </a:r>
          </a:p>
        </p:txBody>
      </p:sp>
    </p:spTree>
    <p:extLst>
      <p:ext uri="{BB962C8B-B14F-4D97-AF65-F5344CB8AC3E}">
        <p14:creationId xmlns:p14="http://schemas.microsoft.com/office/powerpoint/2010/main" val="208903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Current and Future Generations’ Expectations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from Health and Wellness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686800" cy="3531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Generation Z (born between 1995-2010)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Approx. 1.85 billion members globally and 74 million in the U.S.</a:t>
            </a:r>
          </a:p>
          <a:p>
            <a:r>
              <a:rPr lang="en-US" sz="2000" dirty="0">
                <a:solidFill>
                  <a:srgbClr val="002060"/>
                </a:solidFill>
              </a:rPr>
              <a:t>Young, fiscally conservative, and digitally connected</a:t>
            </a:r>
          </a:p>
          <a:p>
            <a:r>
              <a:rPr lang="en-US" sz="2000" dirty="0">
                <a:solidFill>
                  <a:srgbClr val="002060"/>
                </a:solidFill>
              </a:rPr>
              <a:t>Relatively brand agnostic and often use the sharing economy while traveling</a:t>
            </a:r>
          </a:p>
          <a:p>
            <a:r>
              <a:rPr lang="en-US" sz="2000" dirty="0">
                <a:solidFill>
                  <a:srgbClr val="002060"/>
                </a:solidFill>
              </a:rPr>
              <a:t>Take a holistic view of health, paying attention to physical fitness, healthy eating, and mental well-being</a:t>
            </a:r>
          </a:p>
          <a:p>
            <a:r>
              <a:rPr lang="en-US" sz="2000" dirty="0">
                <a:solidFill>
                  <a:srgbClr val="002060"/>
                </a:solidFill>
              </a:rPr>
              <a:t>Use apps and wearable technology to track workouts and manage their health</a:t>
            </a:r>
          </a:p>
          <a:p>
            <a:r>
              <a:rPr lang="en-US" sz="2000" dirty="0">
                <a:solidFill>
                  <a:srgbClr val="002060"/>
                </a:solidFill>
              </a:rPr>
              <a:t>More socially conscious than previous generations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Look for eco-friendly trips, sustainable hotel practices, and ways to do good in the local community they are visiting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3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Current and Future Generations’ Expectations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from Health and Wellness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5267093" cy="3531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Generation Alpha (born between 2011-2025)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Estimated to reach 2 billion worldwide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Still young and reliant on their parents, but want to be involved in the travel process, and parents take their input seriously</a:t>
            </a:r>
          </a:p>
          <a:p>
            <a:r>
              <a:rPr lang="en-US" sz="2000" dirty="0">
                <a:solidFill>
                  <a:srgbClr val="002060"/>
                </a:solidFill>
              </a:rPr>
              <a:t>Expected to embrace experiences and personalization at an even higher level than previous generations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141"/>
          <a:stretch/>
        </p:blipFill>
        <p:spPr>
          <a:xfrm>
            <a:off x="5999356" y="1653364"/>
            <a:ext cx="3046116" cy="21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Future of Wellness Concepts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7007" y="1003611"/>
            <a:ext cx="7188125" cy="386889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Taking on Overtourism</a:t>
            </a:r>
          </a:p>
          <a:p>
            <a:r>
              <a:rPr lang="en-US" sz="2000" dirty="0">
                <a:solidFill>
                  <a:srgbClr val="002060"/>
                </a:solidFill>
              </a:rPr>
              <a:t>Digital Detoxing</a:t>
            </a:r>
          </a:p>
          <a:p>
            <a:r>
              <a:rPr lang="en-US" sz="2000" dirty="0">
                <a:solidFill>
                  <a:srgbClr val="002060"/>
                </a:solidFill>
              </a:rPr>
              <a:t>Role of Technology on Future Wellness Concepts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 Focus on Sleep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Inspiration from Other Cultures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Incorporating Health, Wellness, and Daily Life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Wellness and Sustainability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Aging Well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751" y="988742"/>
            <a:ext cx="2969538" cy="38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1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899</Words>
  <Application>Microsoft Office PowerPoint</Application>
  <PresentationFormat>On-screen Show (16:9)</PresentationFormat>
  <Paragraphs>92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Chapter 14 Conclusions: The Future of Wellness Management in Foodservice, Hospitality, and Tourism Businesses</vt:lpstr>
      <vt:lpstr>Learning Outcomes</vt:lpstr>
      <vt:lpstr>Case Study: EVEN Hotels</vt:lpstr>
      <vt:lpstr>Revisiting Wellness Management Concepts</vt:lpstr>
      <vt:lpstr>Current and Future Generations’ Expectations  from Health and Wellness</vt:lpstr>
      <vt:lpstr>Current and Future Generations’ Expectations  from Health and Wellness</vt:lpstr>
      <vt:lpstr>Current and Future Generations’ Expectations  from Health and Wellness</vt:lpstr>
      <vt:lpstr>Current and Future Generations’ Expectations  from Health and Wellness</vt:lpstr>
      <vt:lpstr>Future of Wellness Concepts</vt:lpstr>
      <vt:lpstr>Crises, Disasters, and Pandemics</vt:lpstr>
      <vt:lpstr>Summary </vt:lpstr>
      <vt:lpstr>Summary 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Bendegul</cp:lastModifiedBy>
  <cp:revision>190</cp:revision>
  <cp:lastPrinted>2020-01-18T13:16:55Z</cp:lastPrinted>
  <dcterms:created xsi:type="dcterms:W3CDTF">2020-01-04T17:26:58Z</dcterms:created>
  <dcterms:modified xsi:type="dcterms:W3CDTF">2022-06-18T23:29:53Z</dcterms:modified>
</cp:coreProperties>
</file>